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0" r:id="rId3"/>
  </p:sldIdLst>
  <p:sldSz cx="9906000" cy="6858000" type="A4"/>
  <p:notesSz cx="6797675" cy="9928225"/>
  <p:defaultTextStyle>
    <a:defPPr>
      <a:defRPr lang="it-IT"/>
    </a:defPPr>
    <a:lvl1pPr algn="l" rtl="0" eaLnBrk="0" fontAlgn="base" hangingPunct="0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033CC"/>
    <a:srgbClr val="66CC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740" autoAdjust="0"/>
  </p:normalViewPr>
  <p:slideViewPr>
    <p:cSldViewPr>
      <p:cViewPr>
        <p:scale>
          <a:sx n="100" d="100"/>
          <a:sy n="100" d="100"/>
        </p:scale>
        <p:origin x="-462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1C0DF-3AD4-4FC1-B343-E870B00997E4}" type="datetimeFigureOut">
              <a:rPr lang="it-IT" smtClean="0"/>
              <a:pPr/>
              <a:t>22/10/2016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2" y="4715631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9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86F66-A84E-477E-BCDD-5D80B1D045C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309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86F66-A84E-477E-BCDD-5D80B1D045C8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00175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3560" y="2130976"/>
            <a:ext cx="8418881" cy="1470086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089" y="3886153"/>
            <a:ext cx="6935825" cy="175229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56196-E86A-47B7-A795-B74DAEE312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7FEC1-7C33-46FB-8DB7-3071D587A9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648" y="275012"/>
            <a:ext cx="2228646" cy="585154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707" y="275012"/>
            <a:ext cx="6490909" cy="585154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3361F-5A26-4C83-A5C8-4F4BE44347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9BE1-6166-4F09-BA41-A2107A1642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161" y="4407378"/>
            <a:ext cx="8420912" cy="136209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161" y="2907056"/>
            <a:ext cx="8420912" cy="150032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BFAEC-72FE-4ADB-A165-CE2E8C5CCB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707" y="1599673"/>
            <a:ext cx="4359778" cy="45268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50516" y="1599673"/>
            <a:ext cx="4359778" cy="45268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52682-030E-43CB-B816-87441E9145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707" y="1534879"/>
            <a:ext cx="4376030" cy="6392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707" y="2174172"/>
            <a:ext cx="4376030" cy="39523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233" y="1534879"/>
            <a:ext cx="4378061" cy="6392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233" y="2174172"/>
            <a:ext cx="4378061" cy="39523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50DC9-2F03-4E36-8DF2-577F6332CF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E4379-12DF-4DD0-BB3B-6016505C27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A754C-DAD1-4699-A3D5-1222353FD6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706" y="273572"/>
            <a:ext cx="3258660" cy="116195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198" y="273571"/>
            <a:ext cx="5538096" cy="58529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706" y="1435530"/>
            <a:ext cx="3258660" cy="46910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58B7D-B9FC-478C-9D89-5A04B5F054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2193" y="4800456"/>
            <a:ext cx="5942382" cy="5673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2193" y="613376"/>
            <a:ext cx="5942382" cy="411364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2193" y="5367757"/>
            <a:ext cx="5942382" cy="8048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16C82-BC75-4E7C-ABCD-198C345A08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707" y="275012"/>
            <a:ext cx="8914587" cy="114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707" y="1599673"/>
            <a:ext cx="8914587" cy="4526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707" y="6244625"/>
            <a:ext cx="2311942" cy="47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618" y="6244625"/>
            <a:ext cx="3136765" cy="47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8352" y="6244625"/>
            <a:ext cx="2311942" cy="47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4191154-F778-4D27-B7E5-B2FE35073B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gi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://www.google.it/url?sa=i&amp;rct=j&amp;q=&amp;esrc=s&amp;source=images&amp;cd=&amp;ved=0ahUKEwjCiqGwv-bPAhVBDxQKHVFqB6UQjRwIBw&amp;url=http://www.araldicacivica.it/citta-di-ariano-irpino-av/&amp;psig=AFQjCNHlSeXWSNxzc2--KADDzkItTe5w4g&amp;ust=1476953679601397" TargetMode="External"/><Relationship Id="rId2" Type="http://schemas.openxmlformats.org/officeDocument/2006/relationships/hyperlink" Target="http://www.inail.it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4944" y="807757"/>
            <a:ext cx="3508545" cy="5256887"/>
          </a:xfrm>
        </p:spPr>
        <p:txBody>
          <a:bodyPr/>
          <a:lstStyle/>
          <a:p>
            <a:pPr eaLnBrk="1" hangingPunct="1"/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endParaRPr lang="it-IT" sz="1200" dirty="0" smtClean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09876" y="4802517"/>
            <a:ext cx="417452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1000" b="1" dirty="0" smtClean="0">
                <a:solidFill>
                  <a:schemeClr val="accent2"/>
                </a:solidFill>
                <a:latin typeface="Times New Roman" pitchFamily="18" charset="0"/>
              </a:rPr>
              <a:t>Segreteria organizzativa:</a:t>
            </a:r>
          </a:p>
          <a:p>
            <a:pPr lvl="0"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1000" dirty="0" smtClean="0">
                <a:solidFill>
                  <a:schemeClr val="accent2"/>
                </a:solidFill>
                <a:latin typeface="Times New Roman" pitchFamily="18" charset="0"/>
              </a:rPr>
              <a:t>Salvatore Aulicino </a:t>
            </a:r>
            <a:r>
              <a:rPr lang="it-IT" sz="1000" dirty="0" err="1" smtClean="0">
                <a:solidFill>
                  <a:schemeClr val="accent2"/>
                </a:solidFill>
                <a:latin typeface="Times New Roman" pitchFamily="18" charset="0"/>
              </a:rPr>
              <a:t>Mazzei</a:t>
            </a:r>
            <a:r>
              <a:rPr lang="it-IT" sz="1000" dirty="0" smtClean="0">
                <a:solidFill>
                  <a:schemeClr val="accent2"/>
                </a:solidFill>
                <a:latin typeface="Times New Roman" pitchFamily="18" charset="0"/>
              </a:rPr>
              <a:t>,</a:t>
            </a:r>
            <a:r>
              <a:rPr lang="it-IT" sz="1000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it-IT" sz="1000" dirty="0" smtClean="0">
                <a:solidFill>
                  <a:schemeClr val="accent2"/>
                </a:solidFill>
                <a:latin typeface="Times New Roman" pitchFamily="18" charset="0"/>
              </a:rPr>
              <a:t>Antonella De Cristofaro, </a:t>
            </a:r>
            <a:r>
              <a:rPr lang="it-IT" sz="1000" dirty="0" smtClean="0">
                <a:solidFill>
                  <a:srgbClr val="333399"/>
                </a:solidFill>
                <a:latin typeface="Times New Roman" pitchFamily="18" charset="0"/>
              </a:rPr>
              <a:t>Ersilio Spagnuolo,</a:t>
            </a:r>
          </a:p>
          <a:p>
            <a:pPr lvl="0"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1000" dirty="0" smtClean="0">
                <a:solidFill>
                  <a:srgbClr val="333399"/>
                </a:solidFill>
                <a:latin typeface="Times New Roman" pitchFamily="18" charset="0"/>
              </a:rPr>
              <a:t>Giampietro Perone Pacifico, Francesca Marotta</a:t>
            </a:r>
          </a:p>
          <a:p>
            <a:pPr lvl="0"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1000" dirty="0" smtClean="0">
                <a:solidFill>
                  <a:srgbClr val="333399"/>
                </a:solidFill>
                <a:latin typeface="Times New Roman" pitchFamily="18" charset="0"/>
              </a:rPr>
              <a:t>Telefono: 0825-294253 / 294221</a:t>
            </a:r>
          </a:p>
          <a:p>
            <a:pPr lvl="0" algn="ctr" eaLnBrk="1" hangingPunct="1">
              <a:lnSpc>
                <a:spcPct val="100000"/>
              </a:lnSpc>
              <a:spcBef>
                <a:spcPct val="0"/>
              </a:spcBef>
            </a:pPr>
            <a:endParaRPr lang="it-IT" sz="10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1000" b="1" dirty="0" smtClean="0">
                <a:solidFill>
                  <a:schemeClr val="accent2"/>
                </a:solidFill>
                <a:latin typeface="Times New Roman" pitchFamily="18" charset="0"/>
              </a:rPr>
              <a:t>Segreteria scientifica:</a:t>
            </a:r>
            <a:endParaRPr lang="it-IT" sz="10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1000" dirty="0" smtClean="0">
                <a:solidFill>
                  <a:schemeClr val="accent2"/>
                </a:solidFill>
                <a:latin typeface="Times New Roman" pitchFamily="18" charset="0"/>
              </a:rPr>
              <a:t>Michele del Gaudio, </a:t>
            </a:r>
            <a:r>
              <a:rPr lang="it-IT" sz="1000" dirty="0">
                <a:solidFill>
                  <a:schemeClr val="accent2"/>
                </a:solidFill>
                <a:latin typeface="Times New Roman" pitchFamily="18" charset="0"/>
              </a:rPr>
              <a:t>Rossella Luciano </a:t>
            </a:r>
            <a:endParaRPr lang="it-IT" sz="1000" dirty="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it-IT" sz="1000" dirty="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800" b="1" dirty="0" smtClean="0">
                <a:solidFill>
                  <a:schemeClr val="accent2"/>
                </a:solidFill>
                <a:latin typeface="Times New Roman" pitchFamily="18" charset="0"/>
              </a:rPr>
              <a:t>Comunicazione Direzione Regionale Campania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800" b="1" dirty="0" smtClean="0">
                <a:solidFill>
                  <a:schemeClr val="accent2"/>
                </a:solidFill>
                <a:latin typeface="Times New Roman" pitchFamily="18" charset="0"/>
              </a:rPr>
              <a:t>Angela Nicotera</a:t>
            </a:r>
            <a:endParaRPr lang="it-IT" sz="8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800" b="1" dirty="0" smtClean="0">
                <a:solidFill>
                  <a:schemeClr val="accent2"/>
                </a:solidFill>
                <a:latin typeface="Times New Roman" pitchFamily="18" charset="0"/>
              </a:rPr>
              <a:t>Telefono: 081 - 7784566</a:t>
            </a:r>
            <a:endParaRPr lang="it-IT" sz="8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800" b="1" dirty="0" smtClean="0">
                <a:solidFill>
                  <a:schemeClr val="accent2"/>
                </a:solidFill>
                <a:latin typeface="Times New Roman" pitchFamily="18" charset="0"/>
                <a:hlinkClick r:id="rId2"/>
              </a:rPr>
              <a:t>www.inail.it</a:t>
            </a:r>
            <a:endParaRPr lang="it-IT" sz="8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205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296" y="294091"/>
            <a:ext cx="4331270" cy="32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Rectangle 15"/>
          <p:cNvSpPr>
            <a:spLocks noChangeArrowheads="1"/>
          </p:cNvSpPr>
          <p:nvPr/>
        </p:nvSpPr>
        <p:spPr bwMode="auto">
          <a:xfrm>
            <a:off x="6259751" y="5091757"/>
            <a:ext cx="2617212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it-IT" sz="1200" b="1" dirty="0" smtClean="0">
                <a:solidFill>
                  <a:srgbClr val="000099"/>
                </a:solidFill>
              </a:rPr>
              <a:t>Ariano Irpino (</a:t>
            </a:r>
            <a:r>
              <a:rPr lang="it-IT" sz="1200" b="1" dirty="0" err="1" smtClean="0">
                <a:solidFill>
                  <a:srgbClr val="000099"/>
                </a:solidFill>
              </a:rPr>
              <a:t>Av</a:t>
            </a:r>
            <a:r>
              <a:rPr lang="it-IT" sz="1200" b="1" dirty="0" smtClean="0">
                <a:solidFill>
                  <a:srgbClr val="000099"/>
                </a:solidFill>
              </a:rPr>
              <a:t>)</a:t>
            </a:r>
          </a:p>
          <a:p>
            <a:pPr algn="ctr" eaLnBrk="1" hangingPunct="1">
              <a:spcBef>
                <a:spcPct val="0"/>
              </a:spcBef>
            </a:pPr>
            <a:r>
              <a:rPr lang="it-IT" sz="1200" b="1" dirty="0">
                <a:solidFill>
                  <a:srgbClr val="000099"/>
                </a:solidFill>
              </a:rPr>
              <a:t>Località Camporeale </a:t>
            </a:r>
          </a:p>
          <a:p>
            <a:pPr algn="ctr" eaLnBrk="1" hangingPunct="1">
              <a:spcBef>
                <a:spcPct val="0"/>
              </a:spcBef>
            </a:pPr>
            <a:endParaRPr lang="it-IT" sz="1200" b="1" dirty="0">
              <a:solidFill>
                <a:srgbClr val="000099"/>
              </a:solidFill>
            </a:endParaRPr>
          </a:p>
          <a:p>
            <a:pPr algn="ctr" eaLnBrk="1" hangingPunct="1">
              <a:spcBef>
                <a:spcPct val="0"/>
              </a:spcBef>
            </a:pPr>
            <a:r>
              <a:rPr lang="it-IT" sz="1200" b="1" dirty="0" smtClean="0">
                <a:solidFill>
                  <a:srgbClr val="000099"/>
                </a:solidFill>
              </a:rPr>
              <a:t>Aula Magna </a:t>
            </a:r>
            <a:r>
              <a:rPr lang="it-IT" sz="1200" b="1" dirty="0" err="1" smtClean="0">
                <a:solidFill>
                  <a:srgbClr val="000099"/>
                </a:solidFill>
              </a:rPr>
              <a:t>Biogem</a:t>
            </a:r>
            <a:endParaRPr lang="it-IT" sz="1200" b="1" dirty="0" smtClean="0">
              <a:solidFill>
                <a:srgbClr val="000099"/>
              </a:solidFill>
            </a:endParaRPr>
          </a:p>
          <a:p>
            <a:pPr algn="ctr" eaLnBrk="1" hangingPunct="1">
              <a:spcBef>
                <a:spcPct val="0"/>
              </a:spcBef>
            </a:pPr>
            <a:endParaRPr lang="it-IT" sz="1200" b="1" i="1" dirty="0">
              <a:solidFill>
                <a:srgbClr val="000099"/>
              </a:solidFill>
            </a:endParaRPr>
          </a:p>
          <a:p>
            <a:pPr algn="ctr" eaLnBrk="1" hangingPunct="1">
              <a:spcBef>
                <a:spcPct val="0"/>
              </a:spcBef>
            </a:pPr>
            <a:r>
              <a:rPr lang="it-IT" sz="1200" b="1" i="1" dirty="0" smtClean="0">
                <a:solidFill>
                  <a:srgbClr val="000099"/>
                </a:solidFill>
              </a:rPr>
              <a:t>  7 novembre 2016 </a:t>
            </a:r>
          </a:p>
          <a:p>
            <a:pPr algn="ctr" eaLnBrk="1" hangingPunct="1">
              <a:spcBef>
                <a:spcPct val="0"/>
              </a:spcBef>
            </a:pPr>
            <a:r>
              <a:rPr lang="it-IT" sz="1200" b="1" i="1" dirty="0" smtClean="0">
                <a:solidFill>
                  <a:srgbClr val="000099"/>
                </a:solidFill>
              </a:rPr>
              <a:t>Ore 9,00</a:t>
            </a:r>
            <a:endParaRPr lang="it-IT" sz="1200" b="1" i="1" dirty="0">
              <a:solidFill>
                <a:srgbClr val="000099"/>
              </a:solidFill>
            </a:endParaRPr>
          </a:p>
        </p:txBody>
      </p:sp>
      <p:sp>
        <p:nvSpPr>
          <p:cNvPr id="2059" name="Rectangle 17"/>
          <p:cNvSpPr>
            <a:spLocks noChangeArrowheads="1"/>
          </p:cNvSpPr>
          <p:nvPr/>
        </p:nvSpPr>
        <p:spPr bwMode="auto">
          <a:xfrm>
            <a:off x="4729527" y="3262697"/>
            <a:ext cx="5911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it-IT" sz="1800" b="1">
              <a:solidFill>
                <a:schemeClr val="accent2"/>
              </a:solidFill>
            </a:endParaRPr>
          </a:p>
        </p:txBody>
      </p:sp>
      <p:pic>
        <p:nvPicPr>
          <p:cNvPr id="2067" name="Picture 19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3421" y="738701"/>
            <a:ext cx="923716" cy="29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magine 19" descr="logo"/>
          <p:cNvPicPr/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8270449" y="1247648"/>
            <a:ext cx="1290117" cy="58839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CCCCCC"/>
            </a:outerShdw>
          </a:effectLst>
        </p:spPr>
      </p:pic>
      <p:sp>
        <p:nvSpPr>
          <p:cNvPr id="2" name="Rettangolo 1"/>
          <p:cNvSpPr/>
          <p:nvPr/>
        </p:nvSpPr>
        <p:spPr>
          <a:xfrm>
            <a:off x="4918431" y="2784002"/>
            <a:ext cx="4953000" cy="11147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it-IT" altLang="it-IT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«La </a:t>
            </a:r>
            <a:r>
              <a:rPr lang="it-IT" altLang="it-IT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sicurezza nei luoghi di vita e di lavoro.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it-IT" altLang="it-IT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 </a:t>
            </a:r>
            <a:r>
              <a:rPr lang="it-IT" altLang="it-IT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dei rischi nel </a:t>
            </a:r>
            <a:r>
              <a:rPr lang="it-IT" altLang="it-IT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contesto </a:t>
            </a:r>
            <a:r>
              <a:rPr lang="it-IT" altLang="it-IT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socio-economico del territorio di Ariano Irpino »</a:t>
            </a:r>
            <a:endParaRPr lang="it-IT" altLang="it-IT" b="1" i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8000"/>
              </a:lnSpc>
              <a:spcAft>
                <a:spcPts val="600"/>
              </a:spcAft>
            </a:pPr>
            <a:r>
              <a:rPr lang="it-IT" sz="1800" b="1" kern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 </a:t>
            </a:r>
            <a:endParaRPr lang="it-IT" sz="1800" kern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Times New Roman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15578" y="2902544"/>
            <a:ext cx="418022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100" dirty="0" smtClean="0">
                <a:solidFill>
                  <a:srgbClr val="000099"/>
                </a:solidFill>
              </a:rPr>
              <a:t>Il territorio di Ariano Irpino rientra in una provincia la cui economia è fondata essenzialmente su agricoltura</a:t>
            </a:r>
            <a:r>
              <a:rPr lang="it-IT" sz="1100" dirty="0">
                <a:solidFill>
                  <a:srgbClr val="000099"/>
                </a:solidFill>
              </a:rPr>
              <a:t>, </a:t>
            </a:r>
            <a:r>
              <a:rPr lang="it-IT" sz="1100" dirty="0" smtClean="0">
                <a:solidFill>
                  <a:srgbClr val="000099"/>
                </a:solidFill>
              </a:rPr>
              <a:t>zootecnia</a:t>
            </a:r>
            <a:r>
              <a:rPr lang="it-IT" sz="1100" dirty="0">
                <a:solidFill>
                  <a:srgbClr val="000099"/>
                </a:solidFill>
              </a:rPr>
              <a:t>, </a:t>
            </a:r>
            <a:r>
              <a:rPr lang="it-IT" sz="1100" dirty="0" smtClean="0">
                <a:solidFill>
                  <a:srgbClr val="000099"/>
                </a:solidFill>
              </a:rPr>
              <a:t>lavorazioni </a:t>
            </a:r>
            <a:r>
              <a:rPr lang="it-IT" sz="1100" dirty="0">
                <a:solidFill>
                  <a:srgbClr val="000099"/>
                </a:solidFill>
              </a:rPr>
              <a:t>artigianali </a:t>
            </a:r>
            <a:r>
              <a:rPr lang="it-IT" sz="1100" dirty="0" smtClean="0">
                <a:solidFill>
                  <a:srgbClr val="000099"/>
                </a:solidFill>
              </a:rPr>
              <a:t>ed edilizia. </a:t>
            </a:r>
          </a:p>
          <a:p>
            <a:pPr algn="just"/>
            <a:r>
              <a:rPr lang="it-IT" sz="1100" dirty="0" smtClean="0">
                <a:solidFill>
                  <a:srgbClr val="000099"/>
                </a:solidFill>
              </a:rPr>
              <a:t>Nell’ottica </a:t>
            </a:r>
            <a:r>
              <a:rPr lang="it-IT" sz="1100" dirty="0">
                <a:solidFill>
                  <a:srgbClr val="000099"/>
                </a:solidFill>
              </a:rPr>
              <a:t>di mantenere un continuo e costante miglioramento del livello di sicurezza delle condizioni lavorative, si impone la necessità di affiancare alla gestione dei rischi già noti, lo studio e l’approfondimento </a:t>
            </a:r>
            <a:r>
              <a:rPr lang="it-IT" sz="1100" dirty="0" smtClean="0">
                <a:solidFill>
                  <a:srgbClr val="000099"/>
                </a:solidFill>
              </a:rPr>
              <a:t>dei </a:t>
            </a:r>
            <a:r>
              <a:rPr lang="it-IT" sz="1100" dirty="0">
                <a:solidFill>
                  <a:srgbClr val="000099"/>
                </a:solidFill>
              </a:rPr>
              <a:t>“rischi nuovi ed </a:t>
            </a:r>
            <a:r>
              <a:rPr lang="it-IT" sz="1100" dirty="0" smtClean="0">
                <a:solidFill>
                  <a:srgbClr val="000099"/>
                </a:solidFill>
              </a:rPr>
              <a:t>emergenti“ correlati </a:t>
            </a:r>
            <a:r>
              <a:rPr lang="it-IT" sz="1100" dirty="0">
                <a:solidFill>
                  <a:srgbClr val="000099"/>
                </a:solidFill>
              </a:rPr>
              <a:t>all’introduzione di nuove </a:t>
            </a:r>
            <a:r>
              <a:rPr lang="it-IT" sz="1100" dirty="0" smtClean="0">
                <a:solidFill>
                  <a:srgbClr val="000099"/>
                </a:solidFill>
              </a:rPr>
              <a:t>tecnologie.</a:t>
            </a:r>
            <a:endParaRPr lang="it-IT" sz="1100" dirty="0">
              <a:solidFill>
                <a:srgbClr val="000099"/>
              </a:solidFill>
            </a:endParaRPr>
          </a:p>
          <a:p>
            <a:pPr algn="just"/>
            <a:r>
              <a:rPr lang="it-IT" sz="1100" dirty="0">
                <a:solidFill>
                  <a:srgbClr val="000099"/>
                </a:solidFill>
              </a:rPr>
              <a:t>Le Istituzioni </a:t>
            </a:r>
            <a:r>
              <a:rPr lang="it-IT" sz="1100" dirty="0" smtClean="0">
                <a:solidFill>
                  <a:srgbClr val="000099"/>
                </a:solidFill>
              </a:rPr>
              <a:t>pubbliche, </a:t>
            </a:r>
            <a:r>
              <a:rPr lang="it-IT" sz="1100" dirty="0">
                <a:solidFill>
                  <a:srgbClr val="000099"/>
                </a:solidFill>
              </a:rPr>
              <a:t>l’Università e gli Istituti di Ricerca, unitamente alle parti sociali e alle aziende che operano sul </a:t>
            </a:r>
            <a:r>
              <a:rPr lang="it-IT" sz="1100" dirty="0" smtClean="0">
                <a:solidFill>
                  <a:srgbClr val="000099"/>
                </a:solidFill>
              </a:rPr>
              <a:t>territorio, possono </a:t>
            </a:r>
            <a:r>
              <a:rPr lang="it-IT" sz="1100" dirty="0">
                <a:solidFill>
                  <a:srgbClr val="000099"/>
                </a:solidFill>
              </a:rPr>
              <a:t>costituire una rete di interazione efficace al raggiungimento dell’obiettivo.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4321" y="652382"/>
            <a:ext cx="1091857" cy="59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5121" y="3649025"/>
            <a:ext cx="1842327" cy="1266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5206971" y="1032204"/>
            <a:ext cx="1098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Sede di Avellino</a:t>
            </a:r>
            <a:endParaRPr lang="it-IT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1823" y="6282586"/>
            <a:ext cx="4337430" cy="326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6217" y="1247648"/>
            <a:ext cx="1367206" cy="50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511" y="294090"/>
            <a:ext cx="3888433" cy="255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 descr="C:\Users\xf38592\Desktop\logoprovinciajp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3606" y="2127284"/>
            <a:ext cx="233438" cy="40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6159203" y="1844532"/>
            <a:ext cx="263416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it-IT" sz="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 il patrocinio di: </a:t>
            </a:r>
          </a:p>
        </p:txBody>
      </p:sp>
      <p:pic>
        <p:nvPicPr>
          <p:cNvPr id="24" name="Picture 8" descr="Risultati immagini per logo comune di ariano irpino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37767" y="2127284"/>
            <a:ext cx="311199" cy="42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503548" y="2594375"/>
            <a:ext cx="117355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it-IT" sz="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Provincia di Avellino </a:t>
            </a: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8206590" y="2594375"/>
            <a:ext cx="117355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it-IT" sz="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Comune di Ariano Irpino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0512" y="659454"/>
            <a:ext cx="3816424" cy="6100636"/>
          </a:xfrm>
        </p:spPr>
        <p:txBody>
          <a:bodyPr/>
          <a:lstStyle/>
          <a:p>
            <a:pPr algn="l">
              <a:lnSpc>
                <a:spcPct val="80000"/>
              </a:lnSpc>
            </a:pPr>
            <a:endParaRPr lang="it-IT" sz="1100" b="1" dirty="0" smtClean="0">
              <a:solidFill>
                <a:srgbClr val="000099"/>
              </a:solidFill>
            </a:endParaRPr>
          </a:p>
          <a:p>
            <a:pPr algn="l">
              <a:lnSpc>
                <a:spcPct val="80000"/>
              </a:lnSpc>
            </a:pPr>
            <a:endParaRPr lang="it-IT" sz="1100" b="1" dirty="0" smtClean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</a:pPr>
            <a:r>
              <a:rPr lang="it-IT" sz="1100" b="1" dirty="0" smtClean="0">
                <a:solidFill>
                  <a:srgbClr val="FF0000"/>
                </a:solidFill>
              </a:rPr>
              <a:t>Ore 9,00</a:t>
            </a:r>
            <a:r>
              <a:rPr lang="it-IT" sz="1200" b="1" dirty="0" smtClean="0">
                <a:solidFill>
                  <a:srgbClr val="FF0000"/>
                </a:solidFill>
              </a:rPr>
              <a:t> </a:t>
            </a:r>
            <a:r>
              <a:rPr lang="it-IT" sz="1000" b="1" dirty="0" smtClean="0">
                <a:solidFill>
                  <a:srgbClr val="FF0000"/>
                </a:solidFill>
              </a:rPr>
              <a:t>Registrazione e saluti delle istituzioni</a:t>
            </a:r>
          </a:p>
          <a:p>
            <a:pPr algn="l">
              <a:lnSpc>
                <a:spcPct val="80000"/>
              </a:lnSpc>
            </a:pPr>
            <a:endParaRPr lang="it-IT" sz="1200" b="1" dirty="0" smtClean="0">
              <a:solidFill>
                <a:srgbClr val="C00000"/>
              </a:solidFill>
            </a:endParaRPr>
          </a:p>
          <a:p>
            <a:pPr algn="l">
              <a:lnSpc>
                <a:spcPct val="80000"/>
              </a:lnSpc>
            </a:pPr>
            <a:r>
              <a:rPr lang="it-IT" sz="1100" b="1" dirty="0" smtClean="0">
                <a:solidFill>
                  <a:schemeClr val="accent1">
                    <a:lumMod val="50000"/>
                  </a:schemeClr>
                </a:solidFill>
              </a:rPr>
              <a:t>Ortensio </a:t>
            </a: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</a:rPr>
              <a:t>Zecchino</a:t>
            </a:r>
          </a:p>
          <a:p>
            <a:pPr algn="l">
              <a:lnSpc>
                <a:spcPct val="80000"/>
              </a:lnSpc>
            </a:pPr>
            <a:r>
              <a:rPr lang="it-IT" sz="1050" i="1" dirty="0"/>
              <a:t>Presidente </a:t>
            </a:r>
            <a:r>
              <a:rPr lang="it-IT" sz="1050" dirty="0" err="1"/>
              <a:t>Biogem</a:t>
            </a:r>
            <a:r>
              <a:rPr lang="it-IT" sz="1050" dirty="0"/>
              <a:t> </a:t>
            </a:r>
            <a:r>
              <a:rPr lang="it-IT" sz="1050" i="1" dirty="0"/>
              <a:t>Istituto di ricerche genetiche </a:t>
            </a:r>
            <a:endParaRPr lang="it-IT" sz="1050" i="1" dirty="0" smtClean="0"/>
          </a:p>
          <a:p>
            <a:pPr algn="l">
              <a:lnSpc>
                <a:spcPct val="80000"/>
              </a:lnSpc>
            </a:pPr>
            <a:r>
              <a:rPr lang="it-IT" sz="1050" i="1" dirty="0" smtClean="0"/>
              <a:t>«</a:t>
            </a:r>
            <a:r>
              <a:rPr lang="it-IT" sz="1050" i="1" dirty="0"/>
              <a:t>Gaetano Salvatore»</a:t>
            </a:r>
          </a:p>
          <a:p>
            <a:pPr algn="l">
              <a:lnSpc>
                <a:spcPct val="80000"/>
              </a:lnSpc>
            </a:pPr>
            <a:endParaRPr lang="it-IT" sz="1050" b="1" dirty="0" smtClean="0"/>
          </a:p>
          <a:p>
            <a:pPr algn="l">
              <a:lnSpc>
                <a:spcPct val="80000"/>
              </a:lnSpc>
            </a:pPr>
            <a:r>
              <a:rPr lang="it-IT" sz="1050" b="1" dirty="0" smtClean="0">
                <a:solidFill>
                  <a:schemeClr val="accent1">
                    <a:lumMod val="50000"/>
                  </a:schemeClr>
                </a:solidFill>
              </a:rPr>
              <a:t>Domenico Gambacorta</a:t>
            </a:r>
            <a:endParaRPr lang="it-IT" sz="10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lnSpc>
                <a:spcPct val="80000"/>
              </a:lnSpc>
            </a:pPr>
            <a:r>
              <a:rPr lang="it-IT" sz="1000" i="1" dirty="0" smtClean="0"/>
              <a:t>Sindaco del Comune di Ariano Irpino</a:t>
            </a:r>
            <a:endParaRPr lang="it-IT" sz="1000" b="1" i="1" dirty="0" smtClean="0"/>
          </a:p>
          <a:p>
            <a:pPr algn="l">
              <a:lnSpc>
                <a:spcPct val="80000"/>
              </a:lnSpc>
            </a:pPr>
            <a:endParaRPr lang="it-IT" sz="1000" b="1" i="1" dirty="0" smtClean="0"/>
          </a:p>
          <a:p>
            <a:pPr algn="l">
              <a:lnSpc>
                <a:spcPct val="80000"/>
              </a:lnSpc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</a:rPr>
              <a:t>Grazia Memmolo</a:t>
            </a:r>
            <a:endParaRPr lang="it-IT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lnSpc>
                <a:spcPct val="80000"/>
              </a:lnSpc>
            </a:pPr>
            <a:r>
              <a:rPr lang="it-IT" sz="1050" i="1" dirty="0"/>
              <a:t>Direttore sede INAIL di Avellino</a:t>
            </a:r>
          </a:p>
          <a:p>
            <a:pPr algn="l">
              <a:lnSpc>
                <a:spcPct val="80000"/>
              </a:lnSpc>
            </a:pPr>
            <a:endParaRPr lang="it-IT" sz="1050" b="1" dirty="0"/>
          </a:p>
          <a:p>
            <a:pPr algn="l">
              <a:lnSpc>
                <a:spcPct val="80000"/>
              </a:lnSpc>
            </a:pPr>
            <a:r>
              <a:rPr lang="it-IT" sz="1050" b="1" dirty="0" smtClean="0">
                <a:solidFill>
                  <a:schemeClr val="accent1">
                    <a:lumMod val="50000"/>
                  </a:schemeClr>
                </a:solidFill>
              </a:rPr>
              <a:t>Antonio Fasulo</a:t>
            </a:r>
          </a:p>
          <a:p>
            <a:pPr algn="l">
              <a:lnSpc>
                <a:spcPct val="80000"/>
              </a:lnSpc>
            </a:pPr>
            <a:r>
              <a:rPr lang="it-IT" sz="1000" i="1" dirty="0" smtClean="0"/>
              <a:t>Presidente dell’Ordine degli Ingegneri di Avellino</a:t>
            </a:r>
          </a:p>
          <a:p>
            <a:pPr algn="l">
              <a:lnSpc>
                <a:spcPct val="80000"/>
              </a:lnSpc>
            </a:pPr>
            <a:endParaRPr lang="it-IT" sz="1200" b="1" dirty="0" smtClean="0"/>
          </a:p>
          <a:p>
            <a:pPr algn="l">
              <a:lnSpc>
                <a:spcPct val="80000"/>
              </a:lnSpc>
            </a:pPr>
            <a:r>
              <a:rPr lang="it-IT" sz="1050" b="1" dirty="0" smtClean="0">
                <a:solidFill>
                  <a:schemeClr val="accent1">
                    <a:lumMod val="50000"/>
                  </a:schemeClr>
                </a:solidFill>
              </a:rPr>
              <a:t>Carlo Cardinale</a:t>
            </a:r>
            <a:endParaRPr lang="it-IT" sz="10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lnSpc>
                <a:spcPct val="80000"/>
              </a:lnSpc>
            </a:pPr>
            <a:r>
              <a:rPr lang="it-IT" sz="1000" i="1" dirty="0" smtClean="0"/>
              <a:t>Presidente Consiglio </a:t>
            </a:r>
            <a:r>
              <a:rPr lang="it-IT" sz="1000" i="1" dirty="0"/>
              <a:t>P</a:t>
            </a:r>
            <a:r>
              <a:rPr lang="it-IT" sz="1000" i="1" dirty="0" smtClean="0"/>
              <a:t>rovinciale dei Consulenti del lavoro</a:t>
            </a:r>
          </a:p>
          <a:p>
            <a:pPr algn="l">
              <a:lnSpc>
                <a:spcPct val="80000"/>
              </a:lnSpc>
            </a:pPr>
            <a:endParaRPr lang="it-IT" sz="1000" i="1" dirty="0" smtClean="0">
              <a:solidFill>
                <a:srgbClr val="0033CC"/>
              </a:solidFill>
            </a:endParaRPr>
          </a:p>
          <a:p>
            <a:pPr lvl="0" algn="l">
              <a:lnSpc>
                <a:spcPct val="80000"/>
              </a:lnSpc>
            </a:pPr>
            <a:r>
              <a:rPr lang="it-IT" sz="1050" b="1" dirty="0" smtClean="0">
                <a:solidFill>
                  <a:srgbClr val="BBE0E3">
                    <a:lumMod val="50000"/>
                  </a:srgbClr>
                </a:solidFill>
              </a:rPr>
              <a:t>Pietro Iacoviello</a:t>
            </a:r>
            <a:endParaRPr lang="it-IT" sz="1050" b="1" dirty="0">
              <a:solidFill>
                <a:srgbClr val="BBE0E3">
                  <a:lumMod val="50000"/>
                </a:srgbClr>
              </a:solidFill>
            </a:endParaRPr>
          </a:p>
          <a:p>
            <a:pPr lvl="0" algn="l">
              <a:lnSpc>
                <a:spcPct val="80000"/>
              </a:lnSpc>
            </a:pPr>
            <a:r>
              <a:rPr lang="it-IT" sz="1000" i="1" dirty="0" smtClean="0"/>
              <a:t>Sovrintendenza medica Inail Campania</a:t>
            </a:r>
            <a:endParaRPr lang="it-IT" sz="1000" dirty="0"/>
          </a:p>
          <a:p>
            <a:pPr algn="l">
              <a:lnSpc>
                <a:spcPct val="80000"/>
              </a:lnSpc>
            </a:pPr>
            <a:endParaRPr lang="it-IT" sz="1000" b="1" i="1" dirty="0" smtClean="0">
              <a:solidFill>
                <a:srgbClr val="0033CC"/>
              </a:solidFill>
            </a:endParaRPr>
          </a:p>
          <a:p>
            <a:pPr algn="l">
              <a:lnSpc>
                <a:spcPct val="80000"/>
              </a:lnSpc>
            </a:pPr>
            <a:endParaRPr lang="it-IT" sz="1000" b="1" i="1" dirty="0" smtClean="0">
              <a:solidFill>
                <a:srgbClr val="0033CC"/>
              </a:solidFill>
            </a:endParaRPr>
          </a:p>
          <a:p>
            <a:pPr algn="l">
              <a:lnSpc>
                <a:spcPct val="80000"/>
              </a:lnSpc>
            </a:pPr>
            <a:r>
              <a:rPr lang="it-IT" sz="1050" b="1" dirty="0" smtClean="0">
                <a:solidFill>
                  <a:srgbClr val="FF0000"/>
                </a:solidFill>
              </a:rPr>
              <a:t>Ore</a:t>
            </a:r>
            <a:r>
              <a:rPr lang="it-IT" sz="1200" b="1" dirty="0" smtClean="0">
                <a:solidFill>
                  <a:srgbClr val="FF0000"/>
                </a:solidFill>
              </a:rPr>
              <a:t> </a:t>
            </a:r>
            <a:r>
              <a:rPr lang="it-IT" sz="1100" b="1" dirty="0" smtClean="0">
                <a:solidFill>
                  <a:srgbClr val="FF0000"/>
                </a:solidFill>
              </a:rPr>
              <a:t>10,00 </a:t>
            </a:r>
            <a:r>
              <a:rPr lang="it-IT" sz="1000" b="1" dirty="0" smtClean="0">
                <a:solidFill>
                  <a:srgbClr val="FF0000"/>
                </a:solidFill>
              </a:rPr>
              <a:t>Interventi</a:t>
            </a:r>
            <a:endParaRPr lang="it-IT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>
              <a:lnSpc>
                <a:spcPct val="80000"/>
              </a:lnSpc>
            </a:pPr>
            <a:endParaRPr lang="it-IT" sz="1050" b="1" kern="1200" dirty="0" smtClean="0">
              <a:solidFill>
                <a:srgbClr val="BBE0E3">
                  <a:lumMod val="50000"/>
                </a:srgbClr>
              </a:solidFill>
              <a:latin typeface="Arial" charset="0"/>
            </a:endParaRPr>
          </a:p>
          <a:p>
            <a:pPr lvl="0" algn="l">
              <a:lnSpc>
                <a:spcPct val="80000"/>
              </a:lnSpc>
            </a:pPr>
            <a:r>
              <a:rPr lang="it-IT" sz="1050" b="1" kern="1200" dirty="0" smtClean="0">
                <a:solidFill>
                  <a:srgbClr val="BBE0E3">
                    <a:lumMod val="50000"/>
                  </a:srgbClr>
                </a:solidFill>
                <a:latin typeface="Arial" charset="0"/>
              </a:rPr>
              <a:t>Angelo </a:t>
            </a:r>
            <a:r>
              <a:rPr lang="it-IT" sz="1050" b="1" kern="1200" dirty="0">
                <a:solidFill>
                  <a:srgbClr val="BBE0E3">
                    <a:lumMod val="50000"/>
                  </a:srgbClr>
                </a:solidFill>
                <a:latin typeface="Arial" charset="0"/>
              </a:rPr>
              <a:t>Lauro</a:t>
            </a:r>
          </a:p>
          <a:p>
            <a:pPr lvl="0" algn="l">
              <a:lnSpc>
                <a:spcPct val="80000"/>
              </a:lnSpc>
            </a:pPr>
            <a:r>
              <a:rPr lang="it-IT" sz="1000" i="1" kern="1200" dirty="0" smtClean="0">
                <a:solidFill>
                  <a:srgbClr val="000000"/>
                </a:solidFill>
                <a:latin typeface="Arial" charset="0"/>
              </a:rPr>
              <a:t>INAIL  Sovrintendenza </a:t>
            </a:r>
            <a:r>
              <a:rPr lang="it-IT" sz="1000" i="1" kern="1200" dirty="0">
                <a:solidFill>
                  <a:srgbClr val="000000"/>
                </a:solidFill>
                <a:latin typeface="Arial" charset="0"/>
              </a:rPr>
              <a:t>medica regionale </a:t>
            </a:r>
            <a:r>
              <a:rPr lang="it-IT" sz="1000" i="1" kern="12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1000" i="1" kern="1200" dirty="0">
                <a:solidFill>
                  <a:srgbClr val="000000"/>
                </a:solidFill>
                <a:latin typeface="Arial" charset="0"/>
              </a:rPr>
              <a:t>Campania</a:t>
            </a:r>
          </a:p>
          <a:p>
            <a:pPr lvl="0" algn="l">
              <a:lnSpc>
                <a:spcPct val="80000"/>
              </a:lnSpc>
            </a:pPr>
            <a:r>
              <a:rPr lang="it-IT" sz="1050" kern="1200" dirty="0">
                <a:solidFill>
                  <a:srgbClr val="000099"/>
                </a:solidFill>
                <a:latin typeface="Arial" charset="0"/>
              </a:rPr>
              <a:t>«Rischi emergenti dalla analisi dei dati statistici Inail»</a:t>
            </a:r>
          </a:p>
          <a:p>
            <a:pPr algn="l">
              <a:lnSpc>
                <a:spcPct val="80000"/>
              </a:lnSpc>
            </a:pPr>
            <a:endParaRPr lang="it-IT" sz="1050" i="1" dirty="0">
              <a:solidFill>
                <a:srgbClr val="0033CC"/>
              </a:solidFill>
            </a:endParaRPr>
          </a:p>
          <a:p>
            <a:pPr lvl="0" algn="l">
              <a:lnSpc>
                <a:spcPct val="80000"/>
              </a:lnSpc>
            </a:pPr>
            <a:r>
              <a:rPr lang="it-IT" sz="1050" b="1" kern="1200" dirty="0">
                <a:solidFill>
                  <a:srgbClr val="BBE0E3">
                    <a:lumMod val="50000"/>
                  </a:srgbClr>
                </a:solidFill>
                <a:latin typeface="Arial" charset="0"/>
              </a:rPr>
              <a:t>Michele del Gaudio</a:t>
            </a:r>
          </a:p>
          <a:p>
            <a:pPr lvl="0" algn="l">
              <a:lnSpc>
                <a:spcPct val="80000"/>
              </a:lnSpc>
            </a:pPr>
            <a:r>
              <a:rPr lang="it-IT" sz="1000" i="1" kern="1200" dirty="0" smtClean="0">
                <a:solidFill>
                  <a:srgbClr val="000000"/>
                </a:solidFill>
                <a:latin typeface="Arial" charset="0"/>
              </a:rPr>
              <a:t>INAIL  UOT CVR </a:t>
            </a:r>
            <a:r>
              <a:rPr lang="it-IT" sz="1000" i="1" kern="1200" dirty="0">
                <a:solidFill>
                  <a:srgbClr val="000000"/>
                </a:solidFill>
                <a:latin typeface="Arial" charset="0"/>
              </a:rPr>
              <a:t>Avellino</a:t>
            </a:r>
            <a:endParaRPr lang="it-IT" sz="1000" b="1" i="1" kern="1200" dirty="0">
              <a:solidFill>
                <a:srgbClr val="BBE0E3">
                  <a:lumMod val="50000"/>
                </a:srgbClr>
              </a:solidFill>
              <a:latin typeface="Arial" charset="0"/>
            </a:endParaRPr>
          </a:p>
          <a:p>
            <a:pPr lvl="0" algn="l">
              <a:lnSpc>
                <a:spcPct val="80000"/>
              </a:lnSpc>
            </a:pPr>
            <a:r>
              <a:rPr lang="it-IT" sz="1050" kern="1200" dirty="0">
                <a:solidFill>
                  <a:srgbClr val="000099"/>
                </a:solidFill>
                <a:latin typeface="Arial" charset="0"/>
              </a:rPr>
              <a:t>«Rischi nelle attività produttive correlate allo smaltimento dei rifiuti: esposizione ad agenti di rischio </a:t>
            </a:r>
            <a:r>
              <a:rPr lang="it-IT" sz="1050" kern="1200" dirty="0" smtClean="0">
                <a:solidFill>
                  <a:srgbClr val="000099"/>
                </a:solidFill>
                <a:latin typeface="Arial" charset="0"/>
              </a:rPr>
              <a:t>chimico e biologico»</a:t>
            </a:r>
          </a:p>
          <a:p>
            <a:r>
              <a:rPr lang="it-IT" sz="1200" i="1" dirty="0" smtClean="0"/>
              <a:t>            </a:t>
            </a:r>
          </a:p>
          <a:p>
            <a:pPr algn="l">
              <a:lnSpc>
                <a:spcPct val="80000"/>
              </a:lnSpc>
            </a:pPr>
            <a:endParaRPr lang="it-IT" sz="1200" i="1" dirty="0" smtClean="0"/>
          </a:p>
          <a:p>
            <a:pPr algn="l">
              <a:lnSpc>
                <a:spcPct val="80000"/>
              </a:lnSpc>
            </a:pPr>
            <a:r>
              <a:rPr lang="it-IT" sz="1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endParaRPr lang="it-IT" sz="1200" b="1" dirty="0" smtClean="0">
              <a:solidFill>
                <a:srgbClr val="0033CC"/>
              </a:solidFill>
            </a:endParaRPr>
          </a:p>
        </p:txBody>
      </p:sp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8433" y="250534"/>
            <a:ext cx="3779982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7049595" y="293729"/>
            <a:ext cx="13244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b="1" i="1" dirty="0">
                <a:solidFill>
                  <a:schemeClr val="bg1"/>
                </a:solidFill>
              </a:rPr>
              <a:t>Programma</a:t>
            </a:r>
          </a:p>
        </p:txBody>
      </p:sp>
      <p:pic>
        <p:nvPicPr>
          <p:cNvPr id="3078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512" y="250534"/>
            <a:ext cx="5129955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3"/>
          <p:cNvSpPr>
            <a:spLocks noChangeArrowheads="1"/>
          </p:cNvSpPr>
          <p:nvPr/>
        </p:nvSpPr>
        <p:spPr bwMode="auto">
          <a:xfrm>
            <a:off x="5132284" y="1062418"/>
            <a:ext cx="4204144" cy="53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it-IT" sz="800">
                <a:solidFill>
                  <a:srgbClr val="000000"/>
                </a:solidFill>
              </a:rPr>
              <a:t>	</a:t>
            </a:r>
          </a:p>
          <a:p>
            <a:pPr eaLnBrk="1" hangingPunct="1"/>
            <a:r>
              <a:rPr lang="it-IT" sz="800">
                <a:solidFill>
                  <a:srgbClr val="000000"/>
                </a:solidFill>
              </a:rPr>
              <a:t>	 </a:t>
            </a:r>
          </a:p>
        </p:txBody>
      </p:sp>
      <p:sp>
        <p:nvSpPr>
          <p:cNvPr id="3083" name="Rectangle 3"/>
          <p:cNvSpPr>
            <a:spLocks noChangeArrowheads="1"/>
          </p:cNvSpPr>
          <p:nvPr/>
        </p:nvSpPr>
        <p:spPr bwMode="auto">
          <a:xfrm>
            <a:off x="5320718" y="1403853"/>
            <a:ext cx="3408997" cy="53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400"/>
          </a:p>
          <a:p>
            <a:pPr algn="ctr"/>
            <a:r>
              <a:rPr lang="it-IT" sz="1400"/>
              <a:t> </a:t>
            </a:r>
          </a:p>
        </p:txBody>
      </p:sp>
      <p:sp>
        <p:nvSpPr>
          <p:cNvPr id="3084" name="Rectangle 3"/>
          <p:cNvSpPr>
            <a:spLocks noChangeArrowheads="1"/>
          </p:cNvSpPr>
          <p:nvPr/>
        </p:nvSpPr>
        <p:spPr bwMode="auto">
          <a:xfrm>
            <a:off x="5690466" y="1501763"/>
            <a:ext cx="3500417" cy="53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  <a:p>
            <a:r>
              <a:rPr lang="it-IT"/>
              <a:t> </a:t>
            </a:r>
            <a:endParaRPr lang="it-IT" b="1"/>
          </a:p>
        </p:txBody>
      </p:sp>
      <p:sp>
        <p:nvSpPr>
          <p:cNvPr id="3086" name="Rectangle 3"/>
          <p:cNvSpPr>
            <a:spLocks noChangeArrowheads="1"/>
          </p:cNvSpPr>
          <p:nvPr/>
        </p:nvSpPr>
        <p:spPr bwMode="auto">
          <a:xfrm>
            <a:off x="5132284" y="816574"/>
            <a:ext cx="4336132" cy="427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it-IT" sz="1050" b="1" dirty="0" smtClean="0">
                <a:solidFill>
                  <a:srgbClr val="BBE0E3">
                    <a:lumMod val="50000"/>
                  </a:srgbClr>
                </a:solidFill>
              </a:rPr>
              <a:t>Concetta Ambrosino</a:t>
            </a:r>
            <a:endParaRPr lang="it-IT" sz="1050" b="1" dirty="0">
              <a:solidFill>
                <a:srgbClr val="BBE0E3">
                  <a:lumMod val="50000"/>
                </a:srgbClr>
              </a:solidFill>
            </a:endParaRPr>
          </a:p>
          <a:p>
            <a:r>
              <a:rPr lang="it-IT" sz="1000" i="1" dirty="0" smtClean="0"/>
              <a:t>Responsabile Laboratorio Geni e Ambiente </a:t>
            </a:r>
            <a:r>
              <a:rPr lang="it-IT" sz="1000" i="1" dirty="0" err="1" smtClean="0"/>
              <a:t>Biogem</a:t>
            </a:r>
            <a:endParaRPr lang="it-IT" sz="1000" b="1" i="1" dirty="0">
              <a:solidFill>
                <a:srgbClr val="BBE0E3">
                  <a:lumMod val="50000"/>
                </a:srgbClr>
              </a:solidFill>
            </a:endParaRPr>
          </a:p>
          <a:p>
            <a:r>
              <a:rPr lang="it-IT" sz="1050" dirty="0">
                <a:solidFill>
                  <a:srgbClr val="000099"/>
                </a:solidFill>
              </a:rPr>
              <a:t>«Attività di ricerca nella individuazione delle malattie professionali »</a:t>
            </a:r>
            <a:endParaRPr lang="it-IT" sz="1050" b="1" dirty="0">
              <a:solidFill>
                <a:srgbClr val="000099"/>
              </a:solidFill>
            </a:endParaRPr>
          </a:p>
          <a:p>
            <a:endParaRPr lang="it-IT" sz="1050" i="1" dirty="0">
              <a:solidFill>
                <a:srgbClr val="0033CC"/>
              </a:solidFill>
            </a:endParaRPr>
          </a:p>
          <a:p>
            <a:pPr lvl="0"/>
            <a:r>
              <a:rPr lang="it-IT" sz="1050" b="1" dirty="0">
                <a:solidFill>
                  <a:srgbClr val="BBE0E3">
                    <a:lumMod val="50000"/>
                  </a:srgbClr>
                </a:solidFill>
              </a:rPr>
              <a:t>Raffaele D’Angelo</a:t>
            </a:r>
          </a:p>
          <a:p>
            <a:pPr lvl="0"/>
            <a:r>
              <a:rPr lang="it-IT" sz="1000" i="1" dirty="0" smtClean="0">
                <a:solidFill>
                  <a:srgbClr val="000000"/>
                </a:solidFill>
              </a:rPr>
              <a:t>INAIL  </a:t>
            </a:r>
            <a:r>
              <a:rPr lang="it-IT" sz="1000" i="1" dirty="0" err="1">
                <a:solidFill>
                  <a:srgbClr val="000000"/>
                </a:solidFill>
              </a:rPr>
              <a:t>Contarp</a:t>
            </a:r>
            <a:r>
              <a:rPr lang="it-IT" sz="1000" i="1" dirty="0">
                <a:solidFill>
                  <a:srgbClr val="000000"/>
                </a:solidFill>
              </a:rPr>
              <a:t> </a:t>
            </a:r>
            <a:r>
              <a:rPr lang="it-IT" sz="1000" i="1" dirty="0" smtClean="0">
                <a:solidFill>
                  <a:srgbClr val="000000"/>
                </a:solidFill>
              </a:rPr>
              <a:t>Campania</a:t>
            </a:r>
            <a:endParaRPr lang="it-IT" sz="1000" i="1" dirty="0">
              <a:solidFill>
                <a:srgbClr val="000000"/>
              </a:solidFill>
            </a:endParaRPr>
          </a:p>
          <a:p>
            <a:pPr lvl="0"/>
            <a:r>
              <a:rPr lang="it-IT" sz="1050" dirty="0">
                <a:solidFill>
                  <a:srgbClr val="000099"/>
                </a:solidFill>
              </a:rPr>
              <a:t>«Strumenti per la valutazione ergonomica </a:t>
            </a:r>
            <a:r>
              <a:rPr lang="it-IT" sz="1050" dirty="0" smtClean="0">
                <a:solidFill>
                  <a:srgbClr val="000099"/>
                </a:solidFill>
              </a:rPr>
              <a:t>nel settore agricolo: </a:t>
            </a:r>
            <a:r>
              <a:rPr lang="it-IT" sz="1050" dirty="0">
                <a:solidFill>
                  <a:srgbClr val="000099"/>
                </a:solidFill>
              </a:rPr>
              <a:t>gli applicativi ERA»</a:t>
            </a:r>
          </a:p>
          <a:p>
            <a:pPr lvl="0"/>
            <a:endParaRPr lang="it-IT" sz="1050" b="1" dirty="0" smtClean="0">
              <a:solidFill>
                <a:srgbClr val="000099"/>
              </a:solidFill>
            </a:endParaRPr>
          </a:p>
          <a:p>
            <a:pPr lvl="0"/>
            <a:r>
              <a:rPr lang="it-IT" sz="1050" b="1" dirty="0" smtClean="0">
                <a:solidFill>
                  <a:srgbClr val="BBE0E3">
                    <a:lumMod val="50000"/>
                  </a:srgbClr>
                </a:solidFill>
              </a:rPr>
              <a:t>Liberatina Carmela Santillo</a:t>
            </a:r>
            <a:endParaRPr lang="it-IT" sz="1050" b="1" dirty="0">
              <a:solidFill>
                <a:srgbClr val="BBE0E3">
                  <a:lumMod val="50000"/>
                </a:srgbClr>
              </a:solidFill>
            </a:endParaRPr>
          </a:p>
          <a:p>
            <a:r>
              <a:rPr lang="it-IT" sz="1000" i="1" dirty="0"/>
              <a:t>Università degli studi di Napoli «Federico II»</a:t>
            </a:r>
            <a:endParaRPr lang="it-IT" sz="1000" b="1" i="1" dirty="0">
              <a:solidFill>
                <a:srgbClr val="BBE0E3">
                  <a:lumMod val="50000"/>
                </a:srgbClr>
              </a:solidFill>
            </a:endParaRPr>
          </a:p>
          <a:p>
            <a:r>
              <a:rPr lang="it-IT" sz="1050" dirty="0">
                <a:solidFill>
                  <a:srgbClr val="000099"/>
                </a:solidFill>
              </a:rPr>
              <a:t>«Rischi correlati ad attività artigianali tipiche del territorio: la lavorazione della ceramica»</a:t>
            </a:r>
          </a:p>
          <a:p>
            <a:pPr lvl="0"/>
            <a:endParaRPr lang="it-IT" sz="1050" b="1" dirty="0" smtClean="0">
              <a:solidFill>
                <a:srgbClr val="000099"/>
              </a:solidFill>
            </a:endParaRPr>
          </a:p>
          <a:p>
            <a:pPr lvl="0"/>
            <a:r>
              <a:rPr lang="it-IT" sz="1050" b="1" dirty="0" smtClean="0">
                <a:solidFill>
                  <a:srgbClr val="BBE0E3">
                    <a:lumMod val="50000"/>
                  </a:srgbClr>
                </a:solidFill>
              </a:rPr>
              <a:t>Riccardo </a:t>
            </a:r>
            <a:r>
              <a:rPr lang="it-IT" sz="1050" b="1" dirty="0">
                <a:solidFill>
                  <a:srgbClr val="BBE0E3">
                    <a:lumMod val="50000"/>
                  </a:srgbClr>
                </a:solidFill>
              </a:rPr>
              <a:t>D’Avanzo</a:t>
            </a:r>
          </a:p>
          <a:p>
            <a:r>
              <a:rPr lang="it-IT" sz="1000" i="1" dirty="0"/>
              <a:t>Provincia di Avellino</a:t>
            </a:r>
            <a:endParaRPr lang="it-IT" sz="1000" b="1" i="1" dirty="0">
              <a:solidFill>
                <a:srgbClr val="BBE0E3">
                  <a:lumMod val="50000"/>
                </a:srgbClr>
              </a:solidFill>
            </a:endParaRPr>
          </a:p>
          <a:p>
            <a:r>
              <a:rPr lang="it-IT" sz="1050" dirty="0">
                <a:solidFill>
                  <a:srgbClr val="000099"/>
                </a:solidFill>
              </a:rPr>
              <a:t>«Infortuni in itinere: le attività di manutenzione della rete stradale»</a:t>
            </a:r>
          </a:p>
          <a:p>
            <a:pPr lvl="0"/>
            <a:endParaRPr lang="it-IT" sz="1050" b="1" dirty="0" smtClean="0">
              <a:solidFill>
                <a:srgbClr val="BBE0E3">
                  <a:lumMod val="50000"/>
                </a:srgbClr>
              </a:solidFill>
            </a:endParaRPr>
          </a:p>
          <a:p>
            <a:pPr lvl="0"/>
            <a:r>
              <a:rPr lang="it-IT" sz="1050" b="1" dirty="0" smtClean="0">
                <a:solidFill>
                  <a:srgbClr val="BBE0E3">
                    <a:lumMod val="50000"/>
                  </a:srgbClr>
                </a:solidFill>
              </a:rPr>
              <a:t>Pasquale Addonizio</a:t>
            </a:r>
            <a:endParaRPr lang="it-IT" sz="1050" b="1" dirty="0">
              <a:solidFill>
                <a:srgbClr val="BBE0E3">
                  <a:lumMod val="50000"/>
                </a:srgbClr>
              </a:solidFill>
            </a:endParaRPr>
          </a:p>
          <a:p>
            <a:r>
              <a:rPr lang="it-IT" sz="1000" i="1" dirty="0" smtClean="0"/>
              <a:t>Direttore INAIL UOT CVR </a:t>
            </a:r>
            <a:r>
              <a:rPr lang="it-IT" sz="1000" i="1" dirty="0"/>
              <a:t> </a:t>
            </a:r>
            <a:r>
              <a:rPr lang="it-IT" sz="1000" i="1" dirty="0" smtClean="0"/>
              <a:t>Napoli</a:t>
            </a:r>
            <a:endParaRPr lang="it-IT" sz="1000" b="1" i="1" dirty="0">
              <a:solidFill>
                <a:srgbClr val="BBE0E3">
                  <a:lumMod val="50000"/>
                </a:srgbClr>
              </a:solidFill>
            </a:endParaRPr>
          </a:p>
          <a:p>
            <a:r>
              <a:rPr lang="it-IT" sz="1050" dirty="0" smtClean="0">
                <a:solidFill>
                  <a:srgbClr val="000099"/>
                </a:solidFill>
              </a:rPr>
              <a:t>«Il contributo della ricerca nel processo di valutazione dei rischi»</a:t>
            </a:r>
          </a:p>
          <a:p>
            <a:endParaRPr lang="it-IT" sz="1050" b="1" dirty="0" smtClean="0">
              <a:solidFill>
                <a:srgbClr val="000099"/>
              </a:solidFill>
            </a:endParaRPr>
          </a:p>
          <a:p>
            <a:r>
              <a:rPr lang="it-IT" sz="1100" b="1" dirty="0" smtClean="0">
                <a:solidFill>
                  <a:srgbClr val="FF0000"/>
                </a:solidFill>
              </a:rPr>
              <a:t>Ore 13,30  </a:t>
            </a:r>
            <a:r>
              <a:rPr lang="it-IT" sz="1000" b="1" dirty="0" smtClean="0">
                <a:solidFill>
                  <a:srgbClr val="FF0000"/>
                </a:solidFill>
              </a:rPr>
              <a:t>Chiusura </a:t>
            </a:r>
            <a:r>
              <a:rPr lang="it-IT" sz="1000" b="1" dirty="0">
                <a:solidFill>
                  <a:srgbClr val="FF0000"/>
                </a:solidFill>
              </a:rPr>
              <a:t>dei </a:t>
            </a:r>
            <a:r>
              <a:rPr lang="it-IT" sz="1000" b="1" dirty="0" smtClean="0">
                <a:solidFill>
                  <a:srgbClr val="FF0000"/>
                </a:solidFill>
              </a:rPr>
              <a:t>lavori</a:t>
            </a:r>
          </a:p>
          <a:p>
            <a:endParaRPr lang="it-IT" sz="1100" b="1" dirty="0">
              <a:solidFill>
                <a:srgbClr val="0033CC"/>
              </a:solidFill>
            </a:endParaRPr>
          </a:p>
          <a:p>
            <a:r>
              <a:rPr lang="it-IT" sz="1050" b="1" dirty="0">
                <a:solidFill>
                  <a:schemeClr val="accent1">
                    <a:lumMod val="50000"/>
                  </a:schemeClr>
                </a:solidFill>
              </a:rPr>
              <a:t>Daniele Leone</a:t>
            </a:r>
          </a:p>
          <a:p>
            <a:r>
              <a:rPr lang="it-IT" sz="1050" i="1" dirty="0"/>
              <a:t>Direttore Regionale </a:t>
            </a:r>
            <a:r>
              <a:rPr lang="it-IT" sz="1050" i="1" dirty="0" smtClean="0"/>
              <a:t>INAIL </a:t>
            </a:r>
            <a:r>
              <a:rPr lang="it-IT" sz="1050" i="1" dirty="0"/>
              <a:t>Campania</a:t>
            </a:r>
          </a:p>
          <a:p>
            <a:endParaRPr lang="it-IT" sz="1050" b="1" dirty="0">
              <a:solidFill>
                <a:srgbClr val="BBE0E3">
                  <a:lumMod val="50000"/>
                </a:srgbClr>
              </a:solidFill>
            </a:endParaRPr>
          </a:p>
          <a:p>
            <a:endParaRPr lang="it-IT" sz="1050" i="1" dirty="0">
              <a:solidFill>
                <a:srgbClr val="0033CC"/>
              </a:solidFill>
            </a:endParaRPr>
          </a:p>
          <a:p>
            <a:r>
              <a:rPr lang="it-IT" sz="1050" b="1" i="1" dirty="0" smtClean="0">
                <a:solidFill>
                  <a:srgbClr val="FF0000"/>
                </a:solidFill>
              </a:rPr>
              <a:t>Modera la discussione:</a:t>
            </a:r>
          </a:p>
          <a:p>
            <a:r>
              <a:rPr lang="it-IT" sz="1050" b="1" i="1" dirty="0" smtClean="0">
                <a:solidFill>
                  <a:schemeClr val="accent1">
                    <a:lumMod val="50000"/>
                  </a:schemeClr>
                </a:solidFill>
              </a:rPr>
              <a:t>Carmine Piccolo </a:t>
            </a:r>
            <a:r>
              <a:rPr lang="it-IT" sz="1050" i="1" dirty="0" smtClean="0"/>
              <a:t>Direttore INAIL UOT CVR Avellino</a:t>
            </a:r>
          </a:p>
          <a:p>
            <a:endParaRPr lang="it-IT" sz="1050" i="1" dirty="0">
              <a:solidFill>
                <a:srgbClr val="0033CC"/>
              </a:solidFill>
            </a:endParaRPr>
          </a:p>
          <a:p>
            <a:endParaRPr lang="it-IT" sz="1200" b="1" dirty="0" smtClean="0">
              <a:solidFill>
                <a:srgbClr val="0033CC"/>
              </a:solidFill>
            </a:endParaRPr>
          </a:p>
          <a:p>
            <a:endParaRPr lang="it-IT" sz="1200" b="1" dirty="0">
              <a:solidFill>
                <a:srgbClr val="0033CC"/>
              </a:solidFill>
            </a:endParaRPr>
          </a:p>
          <a:p>
            <a:r>
              <a:rPr lang="it-IT" sz="1200" b="1" dirty="0">
                <a:solidFill>
                  <a:srgbClr val="0033CC"/>
                </a:solidFill>
              </a:rPr>
              <a:t> </a:t>
            </a: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1082835" y="4735663"/>
            <a:ext cx="3132701" cy="7184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5184600" y="5589240"/>
            <a:ext cx="4283815" cy="97467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t-IT" sz="800" i="1" dirty="0" smtClean="0">
              <a:solidFill>
                <a:srgbClr val="000000"/>
              </a:solidFill>
              <a:latin typeface="Arial" charset="0"/>
            </a:endParaRPr>
          </a:p>
          <a:p>
            <a:pPr lvl="0"/>
            <a:endParaRPr lang="it-IT" sz="800" i="1" dirty="0" smtClean="0">
              <a:solidFill>
                <a:srgbClr val="000000"/>
              </a:solidFill>
              <a:latin typeface="Arial" charset="0"/>
            </a:endParaRPr>
          </a:p>
          <a:p>
            <a:pPr lvl="0"/>
            <a:r>
              <a:rPr lang="it-IT" sz="800" i="1" dirty="0" smtClean="0">
                <a:solidFill>
                  <a:srgbClr val="000000"/>
                </a:solidFill>
                <a:latin typeface="Arial" charset="0"/>
              </a:rPr>
              <a:t>Agli </a:t>
            </a:r>
            <a:r>
              <a:rPr lang="it-IT" sz="800" i="1" dirty="0">
                <a:solidFill>
                  <a:srgbClr val="000000"/>
                </a:solidFill>
                <a:latin typeface="Arial" charset="0"/>
              </a:rPr>
              <a:t>Ingegneri regolarmente iscritti e registrati attraverso il formato sul sito dell'Ordine, saranno riconosciuti  3CFP</a:t>
            </a:r>
          </a:p>
          <a:p>
            <a:pPr lvl="0"/>
            <a:endParaRPr lang="it-IT" sz="800" i="1" dirty="0">
              <a:solidFill>
                <a:srgbClr val="000000"/>
              </a:solidFill>
              <a:latin typeface="Arial" charset="0"/>
            </a:endParaRPr>
          </a:p>
          <a:p>
            <a:pPr lvl="0"/>
            <a:r>
              <a:rPr lang="it-IT" sz="800" i="1" dirty="0">
                <a:solidFill>
                  <a:srgbClr val="000000"/>
                </a:solidFill>
                <a:latin typeface="Arial" charset="0"/>
              </a:rPr>
              <a:t>Ai Consulenti del lavoro registrati tramite la piattaforma TC Formazione, saranno riconosciuti 4 CF </a:t>
            </a:r>
          </a:p>
          <a:p>
            <a:pPr lvl="0"/>
            <a:endParaRPr lang="it-IT" sz="800" i="1" dirty="0">
              <a:solidFill>
                <a:srgbClr val="000000"/>
              </a:solidFill>
              <a:latin typeface="Arial" charset="0"/>
            </a:endParaRPr>
          </a:p>
          <a:p>
            <a:pPr lvl="0"/>
            <a:r>
              <a:rPr lang="it-IT" sz="800" i="1" dirty="0">
                <a:solidFill>
                  <a:srgbClr val="000000"/>
                </a:solidFill>
                <a:latin typeface="Arial" charset="0"/>
              </a:rPr>
              <a:t>L’evento è valido come aggiornamento formativo del modulo B per ASPP/RSPP ai sensi dell’art.32 D.lgs. </a:t>
            </a:r>
            <a:r>
              <a:rPr lang="it-IT" sz="800" i="1" dirty="0" smtClean="0">
                <a:solidFill>
                  <a:srgbClr val="000000"/>
                </a:solidFill>
                <a:latin typeface="Arial" charset="0"/>
              </a:rPr>
              <a:t>81/08</a:t>
            </a:r>
          </a:p>
          <a:p>
            <a:pPr lvl="0"/>
            <a:endParaRPr lang="it-IT" sz="1200" b="1" dirty="0">
              <a:solidFill>
                <a:srgbClr val="0033CC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000" dirty="0"/>
        </a:defPPr>
      </a:lstStyle>
    </a:tx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490</Words>
  <Application>Microsoft Office PowerPoint</Application>
  <PresentationFormat>A4 (21x29,7 cm)</PresentationFormat>
  <Paragraphs>113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Struttura predefinita</vt:lpstr>
      <vt:lpstr>                          </vt:lpstr>
      <vt:lpstr>Diapositiva 2</vt:lpstr>
    </vt:vector>
  </TitlesOfParts>
  <Company>INAIL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Facciata 4</dc:title>
  <dc:creator>Aulicino Salvatore</dc:creator>
  <cp:lastModifiedBy>Nuovo utente</cp:lastModifiedBy>
  <cp:revision>132</cp:revision>
  <cp:lastPrinted>2016-10-19T10:32:15Z</cp:lastPrinted>
  <dcterms:created xsi:type="dcterms:W3CDTF">2010-11-09T14:30:24Z</dcterms:created>
  <dcterms:modified xsi:type="dcterms:W3CDTF">2016-10-22T06:57:22Z</dcterms:modified>
</cp:coreProperties>
</file>